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72" r:id="rId4"/>
    <p:sldId id="273" r:id="rId5"/>
    <p:sldId id="271" r:id="rId6"/>
    <p:sldId id="259" r:id="rId7"/>
    <p:sldId id="261" r:id="rId8"/>
    <p:sldId id="263" r:id="rId9"/>
    <p:sldId id="265" r:id="rId10"/>
    <p:sldId id="266" r:id="rId11"/>
    <p:sldId id="267" r:id="rId12"/>
    <p:sldId id="268" r:id="rId13"/>
    <p:sldId id="269" r:id="rId14"/>
    <p:sldId id="270"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ndara" panose="020E0502030303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1"/>
  </p:normalViewPr>
  <p:slideViewPr>
    <p:cSldViewPr snapToGrid="0" snapToObjects="1">
      <p:cViewPr varScale="1">
        <p:scale>
          <a:sx n="90" d="100"/>
          <a:sy n="90" d="100"/>
        </p:scale>
        <p:origin x="23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Explain difference between yard and garden verbally</a:t>
            </a: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4860"/>
              <a:buFont typeface="Calibri"/>
              <a:buNone/>
            </a:pPr>
            <a:r>
              <a:rPr lang="en-US" sz="4860" b="1" dirty="0">
                <a:solidFill>
                  <a:srgbClr val="262626"/>
                </a:solidFill>
              </a:rPr>
              <a:t>Comparing a Field (XRF) versus a Laboratory Method (ICP-MS) to Quantify four metals in Arizona Residential Soils</a:t>
            </a:r>
            <a:endParaRPr dirty="0"/>
          </a:p>
        </p:txBody>
      </p:sp>
      <p:sp>
        <p:nvSpPr>
          <p:cNvPr id="89" name="Google Shape;89;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None/>
            </a:pPr>
            <a:r>
              <a:rPr lang="en-US" dirty="0"/>
              <a:t>By Allison Segapeli</a:t>
            </a:r>
          </a:p>
          <a:p>
            <a:pPr marL="0" lvl="0" indent="0" algn="ctr" rtl="0">
              <a:lnSpc>
                <a:spcPct val="90000"/>
              </a:lnSpc>
              <a:spcBef>
                <a:spcPts val="0"/>
              </a:spcBef>
              <a:spcAft>
                <a:spcPts val="0"/>
              </a:spcAft>
              <a:buClr>
                <a:schemeClr val="dk1"/>
              </a:buClr>
              <a:buSzPts val="2400"/>
              <a:buNone/>
            </a:pPr>
            <a:r>
              <a:rPr lang="en-US" dirty="0"/>
              <a:t>4/18/2020</a:t>
            </a:r>
            <a:endParaRPr dirty="0"/>
          </a:p>
        </p:txBody>
      </p:sp>
      <p:pic>
        <p:nvPicPr>
          <p:cNvPr id="4" name="Google Shape;193;p27" descr="A close up of a logo&#10;&#10;Description automatically generated">
            <a:extLst>
              <a:ext uri="{FF2B5EF4-FFF2-40B4-BE49-F238E27FC236}">
                <a16:creationId xmlns:a16="http://schemas.microsoft.com/office/drawing/2014/main" id="{A79FD52B-9EF7-2741-B3C6-7FFB438A9A0F}"/>
              </a:ext>
            </a:extLst>
          </p:cNvPr>
          <p:cNvPicPr preferRelativeResize="0"/>
          <p:nvPr/>
        </p:nvPicPr>
        <p:blipFill rotWithShape="1">
          <a:blip r:embed="rId3">
            <a:alphaModFix/>
          </a:blip>
          <a:srcRect/>
          <a:stretch/>
        </p:blipFill>
        <p:spPr>
          <a:xfrm>
            <a:off x="377568" y="5081015"/>
            <a:ext cx="1384300" cy="1562100"/>
          </a:xfrm>
          <a:prstGeom prst="rect">
            <a:avLst/>
          </a:prstGeom>
          <a:noFill/>
          <a:ln>
            <a:noFill/>
          </a:ln>
        </p:spPr>
      </p:pic>
      <p:pic>
        <p:nvPicPr>
          <p:cNvPr id="5" name="Google Shape;188;p27">
            <a:extLst>
              <a:ext uri="{FF2B5EF4-FFF2-40B4-BE49-F238E27FC236}">
                <a16:creationId xmlns:a16="http://schemas.microsoft.com/office/drawing/2014/main" id="{7716AC6E-3C73-1649-9B62-DB68BD8D1B2C}"/>
              </a:ext>
            </a:extLst>
          </p:cNvPr>
          <p:cNvPicPr preferRelativeResize="0">
            <a:picLocks/>
          </p:cNvPicPr>
          <p:nvPr/>
        </p:nvPicPr>
        <p:blipFill rotWithShape="1">
          <a:blip r:embed="rId4">
            <a:alphaModFix/>
          </a:blip>
          <a:srcRect/>
          <a:stretch/>
        </p:blipFill>
        <p:spPr>
          <a:xfrm>
            <a:off x="1761868" y="5735637"/>
            <a:ext cx="3271838" cy="1286459"/>
          </a:xfrm>
          <a:prstGeom prst="rect">
            <a:avLst/>
          </a:prstGeom>
          <a:noFill/>
          <a:ln>
            <a:noFill/>
          </a:ln>
        </p:spPr>
      </p:pic>
      <p:pic>
        <p:nvPicPr>
          <p:cNvPr id="8" name="Google Shape;190;p27" descr="UASRP copy.psd">
            <a:extLst>
              <a:ext uri="{FF2B5EF4-FFF2-40B4-BE49-F238E27FC236}">
                <a16:creationId xmlns:a16="http://schemas.microsoft.com/office/drawing/2014/main" id="{CB83A385-6120-F543-962C-6B4D8DBE165E}"/>
              </a:ext>
            </a:extLst>
          </p:cNvPr>
          <p:cNvPicPr preferRelativeResize="0"/>
          <p:nvPr/>
        </p:nvPicPr>
        <p:blipFill rotWithShape="1">
          <a:blip r:embed="rId5">
            <a:alphaModFix/>
          </a:blip>
          <a:srcRect/>
          <a:stretch/>
        </p:blipFill>
        <p:spPr>
          <a:xfrm>
            <a:off x="1728122" y="4984808"/>
            <a:ext cx="2734403" cy="837581"/>
          </a:xfrm>
          <a:prstGeom prst="rect">
            <a:avLst/>
          </a:prstGeom>
          <a:noFill/>
          <a:ln>
            <a:noFill/>
          </a:ln>
        </p:spPr>
      </p:pic>
      <p:pic>
        <p:nvPicPr>
          <p:cNvPr id="9" name="Google Shape;191;p27">
            <a:extLst>
              <a:ext uri="{FF2B5EF4-FFF2-40B4-BE49-F238E27FC236}">
                <a16:creationId xmlns:a16="http://schemas.microsoft.com/office/drawing/2014/main" id="{28F87786-33EC-8849-8AA1-A167E84B7AAA}"/>
              </a:ext>
            </a:extLst>
          </p:cNvPr>
          <p:cNvPicPr preferRelativeResize="0"/>
          <p:nvPr/>
        </p:nvPicPr>
        <p:blipFill rotWithShape="1">
          <a:blip r:embed="rId6">
            <a:alphaModFix/>
          </a:blip>
          <a:srcRect/>
          <a:stretch/>
        </p:blipFill>
        <p:spPr>
          <a:xfrm>
            <a:off x="6351177" y="5257800"/>
            <a:ext cx="1449798" cy="1378533"/>
          </a:xfrm>
          <a:prstGeom prst="rect">
            <a:avLst/>
          </a:prstGeom>
          <a:noFill/>
          <a:ln>
            <a:noFill/>
          </a:ln>
        </p:spPr>
      </p:pic>
      <p:pic>
        <p:nvPicPr>
          <p:cNvPr id="10" name="Google Shape;192;p27" descr="V2Ramirezlablogo2.pdf">
            <a:extLst>
              <a:ext uri="{FF2B5EF4-FFF2-40B4-BE49-F238E27FC236}">
                <a16:creationId xmlns:a16="http://schemas.microsoft.com/office/drawing/2014/main" id="{67D35ACF-82D3-4242-A7E6-D6C4F589E6CE}"/>
              </a:ext>
            </a:extLst>
          </p:cNvPr>
          <p:cNvPicPr preferRelativeResize="0"/>
          <p:nvPr/>
        </p:nvPicPr>
        <p:blipFill rotWithShape="1">
          <a:blip r:embed="rId7">
            <a:alphaModFix/>
          </a:blip>
          <a:srcRect/>
          <a:stretch/>
        </p:blipFill>
        <p:spPr>
          <a:xfrm>
            <a:off x="5001738" y="5206777"/>
            <a:ext cx="1214437" cy="1251386"/>
          </a:xfrm>
          <a:prstGeom prst="rect">
            <a:avLst/>
          </a:prstGeom>
          <a:noFill/>
          <a:ln>
            <a:noFill/>
          </a:ln>
        </p:spPr>
      </p:pic>
      <p:pic>
        <p:nvPicPr>
          <p:cNvPr id="11" name="Google Shape;195;p27">
            <a:extLst>
              <a:ext uri="{FF2B5EF4-FFF2-40B4-BE49-F238E27FC236}">
                <a16:creationId xmlns:a16="http://schemas.microsoft.com/office/drawing/2014/main" id="{6827BE32-388A-7445-A353-E641B5947805}"/>
              </a:ext>
            </a:extLst>
          </p:cNvPr>
          <p:cNvPicPr preferRelativeResize="0"/>
          <p:nvPr/>
        </p:nvPicPr>
        <p:blipFill rotWithShape="1">
          <a:blip r:embed="rId8">
            <a:alphaModFix/>
          </a:blip>
          <a:srcRect/>
          <a:stretch/>
        </p:blipFill>
        <p:spPr>
          <a:xfrm>
            <a:off x="7901334" y="5044548"/>
            <a:ext cx="4251325" cy="777841"/>
          </a:xfrm>
          <a:prstGeom prst="rect">
            <a:avLst/>
          </a:prstGeom>
          <a:noFill/>
          <a:ln>
            <a:noFill/>
          </a:ln>
        </p:spPr>
      </p:pic>
      <p:pic>
        <p:nvPicPr>
          <p:cNvPr id="12" name="Google Shape;194;p27" descr="A close up of a sign&#10;&#10;Description automatically generated">
            <a:extLst>
              <a:ext uri="{FF2B5EF4-FFF2-40B4-BE49-F238E27FC236}">
                <a16:creationId xmlns:a16="http://schemas.microsoft.com/office/drawing/2014/main" id="{4B39DF8C-F339-4A46-B7EE-014245708891}"/>
              </a:ext>
            </a:extLst>
          </p:cNvPr>
          <p:cNvPicPr preferRelativeResize="0"/>
          <p:nvPr/>
        </p:nvPicPr>
        <p:blipFill rotWithShape="1">
          <a:blip r:embed="rId9">
            <a:alphaModFix/>
          </a:blip>
          <a:srcRect/>
          <a:stretch/>
        </p:blipFill>
        <p:spPr>
          <a:xfrm>
            <a:off x="7800975" y="5933805"/>
            <a:ext cx="4351684" cy="7093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dirty="0"/>
              <a:t>Results</a:t>
            </a:r>
            <a:endParaRPr b="1" dirty="0"/>
          </a:p>
        </p:txBody>
      </p:sp>
      <p:sp>
        <p:nvSpPr>
          <p:cNvPr id="164" name="Google Shape;164;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520700" indent="-457200"/>
            <a:r>
              <a:rPr lang="en-US" dirty="0"/>
              <a:t>Copper and Lead displayed the best correlation between the ICP-MS and XRF, with R</a:t>
            </a:r>
            <a:r>
              <a:rPr lang="en-US" baseline="30000" dirty="0"/>
              <a:t>2</a:t>
            </a:r>
            <a:r>
              <a:rPr lang="en-US" dirty="0"/>
              <a:t> of 0.9463 and 0.8435 respectively</a:t>
            </a:r>
          </a:p>
          <a:p>
            <a:pPr marL="520700" indent="-457200"/>
            <a:r>
              <a:rPr lang="en-US" dirty="0"/>
              <a:t>All the elements showed better correlation in the yard samples than the garden samples, presumably due to less soil organic matter</a:t>
            </a:r>
          </a:p>
          <a:p>
            <a:pPr marL="520700" indent="-457200"/>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Conclusions</a:t>
            </a:r>
            <a:endParaRPr/>
          </a:p>
        </p:txBody>
      </p:sp>
      <p:sp>
        <p:nvSpPr>
          <p:cNvPr id="170" name="Google Shape;170;p24"/>
          <p:cNvSpPr txBox="1">
            <a:spLocks noGrp="1"/>
          </p:cNvSpPr>
          <p:nvPr>
            <p:ph type="body" idx="1"/>
          </p:nvPr>
        </p:nvSpPr>
        <p:spPr>
          <a:xfrm>
            <a:off x="838200" y="1497496"/>
            <a:ext cx="10515600" cy="4995379"/>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800"/>
              <a:buChar char="•"/>
            </a:pPr>
            <a:r>
              <a:rPr lang="en-US" dirty="0"/>
              <a:t>Preliminary regression analysis indicates that Field Portable X-Ray Fluorescence may be used to quickly measure Cu and Pb in </a:t>
            </a:r>
            <a:r>
              <a:rPr lang="en-US" dirty="0" err="1"/>
              <a:t>soild</a:t>
            </a:r>
            <a:r>
              <a:rPr lang="en-US" dirty="0"/>
              <a:t> when levels are below or near the Arizona Soil Contaminations Standards</a:t>
            </a:r>
            <a:endParaRPr dirty="0"/>
          </a:p>
          <a:p>
            <a:pPr marL="228600" lvl="0" indent="-228600" algn="l" rtl="0">
              <a:lnSpc>
                <a:spcPct val="80000"/>
              </a:lnSpc>
              <a:spcBef>
                <a:spcPts val="1000"/>
              </a:spcBef>
              <a:spcAft>
                <a:spcPts val="0"/>
              </a:spcAft>
              <a:buClr>
                <a:schemeClr val="dk1"/>
              </a:buClr>
              <a:buSzPts val="2800"/>
              <a:buChar char="•"/>
            </a:pPr>
            <a:r>
              <a:rPr lang="en-US" dirty="0"/>
              <a:t>Additional statistical analysis is needed to determine the level of significance of these results. </a:t>
            </a:r>
            <a:endParaRPr dirty="0"/>
          </a:p>
          <a:p>
            <a:pPr marL="228600" lvl="0" indent="-228600" algn="l" rtl="0">
              <a:lnSpc>
                <a:spcPct val="80000"/>
              </a:lnSpc>
              <a:spcBef>
                <a:spcPts val="1000"/>
              </a:spcBef>
              <a:spcAft>
                <a:spcPts val="0"/>
              </a:spcAft>
              <a:buClr>
                <a:schemeClr val="dk1"/>
              </a:buClr>
              <a:buSzPts val="2800"/>
              <a:buChar char="•"/>
            </a:pPr>
            <a:r>
              <a:rPr lang="en-US" dirty="0"/>
              <a:t>The presence of soil organic matter (SOM), typically higher in home gardens than in yard soils, may have lowered the accuracy and precision of the Portable X-Ray Fluorescence measurements.</a:t>
            </a:r>
            <a:endParaRPr dirty="0"/>
          </a:p>
          <a:p>
            <a:pPr marL="228600" lvl="0" indent="-228600" algn="l" rtl="0">
              <a:lnSpc>
                <a:spcPct val="80000"/>
              </a:lnSpc>
              <a:spcBef>
                <a:spcPts val="1000"/>
              </a:spcBef>
              <a:spcAft>
                <a:spcPts val="0"/>
              </a:spcAft>
              <a:buClr>
                <a:schemeClr val="dk1"/>
              </a:buClr>
              <a:buSzPts val="2800"/>
              <a:buChar char="•"/>
            </a:pPr>
            <a:r>
              <a:rPr lang="en-US" dirty="0"/>
              <a:t>Additional chemical analyses of the soil samples are needed to verify this hypothesis </a:t>
            </a:r>
            <a:endParaRPr dirty="0"/>
          </a:p>
          <a:p>
            <a:pPr marL="228600" lvl="0" indent="-228600" algn="l" rtl="0">
              <a:lnSpc>
                <a:spcPct val="80000"/>
              </a:lnSpc>
              <a:spcBef>
                <a:spcPts val="1000"/>
              </a:spcBef>
              <a:spcAft>
                <a:spcPts val="0"/>
              </a:spcAft>
              <a:buClr>
                <a:schemeClr val="dk1"/>
              </a:buClr>
              <a:buSzPts val="2800"/>
              <a:buChar char="•"/>
            </a:pPr>
            <a:r>
              <a:rPr lang="en-US" dirty="0"/>
              <a:t>Other soil variables besides SOM (to be determined) may help explain the different correlations between yard and garden soils.</a:t>
            </a:r>
            <a:endParaRPr dirty="0"/>
          </a:p>
          <a:p>
            <a:pPr marL="0" lvl="0" indent="0" algn="l" rtl="0">
              <a:lnSpc>
                <a:spcPct val="80000"/>
              </a:lnSpc>
              <a:spcBef>
                <a:spcPts val="1000"/>
              </a:spcBef>
              <a:spcAft>
                <a:spcPts val="0"/>
              </a:spcAft>
              <a:buClr>
                <a:schemeClr val="dk1"/>
              </a:buClr>
              <a:buSzPts val="2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Additional Notes.</a:t>
            </a:r>
            <a:endParaRPr b="1"/>
          </a:p>
        </p:txBody>
      </p:sp>
      <p:sp>
        <p:nvSpPr>
          <p:cNvPr id="176" name="Google Shape;176;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Most samples were either below or close to Arizona Soil Contamination Standards</a:t>
            </a:r>
            <a:endParaRPr/>
          </a:p>
          <a:p>
            <a:pPr marL="228600" lvl="0" indent="-228600" algn="l" rtl="0">
              <a:lnSpc>
                <a:spcPct val="90000"/>
              </a:lnSpc>
              <a:spcBef>
                <a:spcPts val="1000"/>
              </a:spcBef>
              <a:spcAft>
                <a:spcPts val="0"/>
              </a:spcAft>
              <a:buClr>
                <a:schemeClr val="dk1"/>
              </a:buClr>
              <a:buSzPts val="2800"/>
              <a:buChar char="•"/>
            </a:pPr>
            <a:r>
              <a:rPr lang="en-US"/>
              <a:t>Cadmium data was not presented, most of the measure values were below XRF or ICP-MS instrument-method quantification detection limits</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Next Steps</a:t>
            </a:r>
            <a:endParaRPr b="1"/>
          </a:p>
        </p:txBody>
      </p:sp>
      <p:sp>
        <p:nvSpPr>
          <p:cNvPr id="182" name="Google Shape;182;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A further analysis into the effects of organic material, should be done by analyzing samples with known amounts of organic material added</a:t>
            </a:r>
            <a:endParaRPr dirty="0"/>
          </a:p>
          <a:p>
            <a:pPr marL="228600" lvl="0" indent="-228600" algn="l" rtl="0">
              <a:lnSpc>
                <a:spcPct val="90000"/>
              </a:lnSpc>
              <a:spcBef>
                <a:spcPts val="1000"/>
              </a:spcBef>
              <a:spcAft>
                <a:spcPts val="0"/>
              </a:spcAft>
              <a:buClr>
                <a:schemeClr val="dk1"/>
              </a:buClr>
              <a:buSzPts val="2800"/>
              <a:buChar char="•"/>
            </a:pPr>
            <a:r>
              <a:rPr lang="en-US" dirty="0"/>
              <a:t>Samples of higher concentrations should be analyzed to test the capabilities of the XRF</a:t>
            </a:r>
          </a:p>
          <a:p>
            <a:pPr marL="228600" lvl="0" indent="-228600" algn="l" rtl="0">
              <a:lnSpc>
                <a:spcPct val="90000"/>
              </a:lnSpc>
              <a:spcBef>
                <a:spcPts val="1000"/>
              </a:spcBef>
              <a:spcAft>
                <a:spcPts val="0"/>
              </a:spcAft>
              <a:buClr>
                <a:schemeClr val="dk1"/>
              </a:buClr>
              <a:buSzPts val="2800"/>
              <a:buChar char="•"/>
            </a:pPr>
            <a:r>
              <a:rPr lang="en-US" dirty="0"/>
              <a:t>Additional statistical analysis is needed to determine the level of significance of these results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Thank you very Much!</a:t>
            </a:r>
            <a:endParaRPr b="1"/>
          </a:p>
        </p:txBody>
      </p:sp>
      <p:pic>
        <p:nvPicPr>
          <p:cNvPr id="188" name="Google Shape;188;p27"/>
          <p:cNvPicPr preferRelativeResize="0">
            <a:picLocks noGrp="1"/>
          </p:cNvPicPr>
          <p:nvPr>
            <p:ph type="body" idx="1"/>
          </p:nvPr>
        </p:nvPicPr>
        <p:blipFill rotWithShape="1">
          <a:blip r:embed="rId3">
            <a:alphaModFix/>
          </a:blip>
          <a:srcRect/>
          <a:stretch/>
        </p:blipFill>
        <p:spPr>
          <a:xfrm>
            <a:off x="6215062" y="1865064"/>
            <a:ext cx="5976938" cy="1643658"/>
          </a:xfrm>
          <a:prstGeom prst="rect">
            <a:avLst/>
          </a:prstGeom>
          <a:noFill/>
          <a:ln>
            <a:noFill/>
          </a:ln>
        </p:spPr>
      </p:pic>
      <p:sp>
        <p:nvSpPr>
          <p:cNvPr id="189" name="Google Shape;189;p27"/>
          <p:cNvSpPr/>
          <p:nvPr/>
        </p:nvSpPr>
        <p:spPr>
          <a:xfrm>
            <a:off x="7305675" y="2696208"/>
            <a:ext cx="60960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rgbClr val="E47823"/>
                </a:solidFill>
                <a:latin typeface="Candara"/>
                <a:ea typeface="Candara"/>
                <a:cs typeface="Candara"/>
                <a:sym typeface="Candara"/>
              </a:rPr>
              <a:t>https://</a:t>
            </a:r>
            <a:r>
              <a:rPr lang="en-US" sz="1800" dirty="0" err="1">
                <a:solidFill>
                  <a:srgbClr val="E47823"/>
                </a:solidFill>
                <a:latin typeface="Candara"/>
                <a:ea typeface="Candara"/>
                <a:cs typeface="Candara"/>
                <a:sym typeface="Candara"/>
              </a:rPr>
              <a:t>gardenroots.arizona.edu</a:t>
            </a:r>
            <a:r>
              <a:rPr lang="en-US" sz="1800" dirty="0">
                <a:solidFill>
                  <a:srgbClr val="E47823"/>
                </a:solidFill>
                <a:latin typeface="Candara"/>
                <a:ea typeface="Candara"/>
                <a:cs typeface="Candara"/>
                <a:sym typeface="Candara"/>
              </a:rPr>
              <a: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p:txBody>
      </p:sp>
      <p:pic>
        <p:nvPicPr>
          <p:cNvPr id="190" name="Google Shape;190;p27" descr="UASRP copy.psd"/>
          <p:cNvPicPr preferRelativeResize="0"/>
          <p:nvPr/>
        </p:nvPicPr>
        <p:blipFill rotWithShape="1">
          <a:blip r:embed="rId4">
            <a:alphaModFix/>
          </a:blip>
          <a:srcRect/>
          <a:stretch/>
        </p:blipFill>
        <p:spPr>
          <a:xfrm>
            <a:off x="7166835" y="3197994"/>
            <a:ext cx="4182203" cy="1325563"/>
          </a:xfrm>
          <a:prstGeom prst="rect">
            <a:avLst/>
          </a:prstGeom>
          <a:noFill/>
          <a:ln>
            <a:noFill/>
          </a:ln>
        </p:spPr>
      </p:pic>
      <p:pic>
        <p:nvPicPr>
          <p:cNvPr id="191" name="Google Shape;191;p27"/>
          <p:cNvPicPr preferRelativeResize="0"/>
          <p:nvPr/>
        </p:nvPicPr>
        <p:blipFill rotWithShape="1">
          <a:blip r:embed="rId5">
            <a:alphaModFix/>
          </a:blip>
          <a:srcRect/>
          <a:stretch/>
        </p:blipFill>
        <p:spPr>
          <a:xfrm>
            <a:off x="8758238" y="4707832"/>
            <a:ext cx="2590800" cy="1384300"/>
          </a:xfrm>
          <a:prstGeom prst="rect">
            <a:avLst/>
          </a:prstGeom>
          <a:noFill/>
          <a:ln>
            <a:noFill/>
          </a:ln>
        </p:spPr>
      </p:pic>
      <p:pic>
        <p:nvPicPr>
          <p:cNvPr id="192" name="Google Shape;192;p27" descr="V2Ramirezlablogo2.pdf"/>
          <p:cNvPicPr preferRelativeResize="0"/>
          <p:nvPr/>
        </p:nvPicPr>
        <p:blipFill rotWithShape="1">
          <a:blip r:embed="rId6">
            <a:alphaModFix/>
          </a:blip>
          <a:srcRect/>
          <a:stretch/>
        </p:blipFill>
        <p:spPr>
          <a:xfrm>
            <a:off x="5620797" y="4625058"/>
            <a:ext cx="2068068" cy="2068068"/>
          </a:xfrm>
          <a:prstGeom prst="rect">
            <a:avLst/>
          </a:prstGeom>
          <a:noFill/>
          <a:ln>
            <a:noFill/>
          </a:ln>
        </p:spPr>
      </p:pic>
      <p:pic>
        <p:nvPicPr>
          <p:cNvPr id="193" name="Google Shape;193;p27" descr="A close up of a logo&#10;&#10;Description automatically generated"/>
          <p:cNvPicPr preferRelativeResize="0"/>
          <p:nvPr/>
        </p:nvPicPr>
        <p:blipFill rotWithShape="1">
          <a:blip r:embed="rId7">
            <a:alphaModFix/>
          </a:blip>
          <a:srcRect/>
          <a:stretch/>
        </p:blipFill>
        <p:spPr>
          <a:xfrm>
            <a:off x="4711700" y="2686893"/>
            <a:ext cx="1384300" cy="1562100"/>
          </a:xfrm>
          <a:prstGeom prst="rect">
            <a:avLst/>
          </a:prstGeom>
          <a:noFill/>
          <a:ln>
            <a:noFill/>
          </a:ln>
        </p:spPr>
      </p:pic>
      <p:pic>
        <p:nvPicPr>
          <p:cNvPr id="194" name="Google Shape;194;p27" descr="A close up of a sign&#10;&#10;Description automatically generated"/>
          <p:cNvPicPr preferRelativeResize="0"/>
          <p:nvPr/>
        </p:nvPicPr>
        <p:blipFill rotWithShape="1">
          <a:blip r:embed="rId8">
            <a:alphaModFix/>
          </a:blip>
          <a:srcRect/>
          <a:stretch/>
        </p:blipFill>
        <p:spPr>
          <a:xfrm>
            <a:off x="69744" y="5930057"/>
            <a:ext cx="5010497" cy="885476"/>
          </a:xfrm>
          <a:prstGeom prst="rect">
            <a:avLst/>
          </a:prstGeom>
          <a:noFill/>
          <a:ln>
            <a:noFill/>
          </a:ln>
        </p:spPr>
      </p:pic>
      <p:pic>
        <p:nvPicPr>
          <p:cNvPr id="195" name="Google Shape;195;p27"/>
          <p:cNvPicPr preferRelativeResize="0"/>
          <p:nvPr/>
        </p:nvPicPr>
        <p:blipFill rotWithShape="1">
          <a:blip r:embed="rId9">
            <a:alphaModFix/>
          </a:blip>
          <a:srcRect/>
          <a:stretch/>
        </p:blipFill>
        <p:spPr>
          <a:xfrm>
            <a:off x="-30459" y="4779760"/>
            <a:ext cx="5010497" cy="789414"/>
          </a:xfrm>
          <a:prstGeom prst="rect">
            <a:avLst/>
          </a:prstGeom>
          <a:noFill/>
          <a:ln>
            <a:noFill/>
          </a:ln>
        </p:spPr>
      </p:pic>
      <p:sp>
        <p:nvSpPr>
          <p:cNvPr id="196" name="Google Shape;196;p27"/>
          <p:cNvSpPr txBox="1"/>
          <p:nvPr/>
        </p:nvSpPr>
        <p:spPr>
          <a:xfrm>
            <a:off x="800100" y="2443075"/>
            <a:ext cx="367188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Dr. Monica Ramirez-Andreotta</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Dr. Janick F. Artiola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Calibri"/>
              <a:buNone/>
            </a:pPr>
            <a:r>
              <a:rPr lang="en-US" sz="5400" b="1"/>
              <a:t>Introduction</a:t>
            </a:r>
            <a:endParaRPr/>
          </a:p>
        </p:txBody>
      </p:sp>
      <p:sp>
        <p:nvSpPr>
          <p:cNvPr id="96" name="Google Shape;96;p14"/>
          <p:cNvSpPr txBox="1">
            <a:spLocks noGrp="1"/>
          </p:cNvSpPr>
          <p:nvPr>
            <p:ph type="body" idx="1"/>
          </p:nvPr>
        </p:nvSpPr>
        <p:spPr>
          <a:xfrm>
            <a:off x="838200" y="1825624"/>
            <a:ext cx="10515600" cy="456192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dirty="0"/>
              <a:t>The goal was to determine whether a field portable X-Ray Fluorescence spectrograph (XRF) could be used to  measure the concentrations of three metals and one metalloid in the field with the same levels of precision and accuracy as the laboratory-based acid digestion plus Inductive Coupled-Mass Spectrometry (ICP-MS)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B6D99-0F1D-4A46-822E-2A8EF63FE5DA}"/>
              </a:ext>
            </a:extLst>
          </p:cNvPr>
          <p:cNvSpPr>
            <a:spLocks noGrp="1"/>
          </p:cNvSpPr>
          <p:nvPr>
            <p:ph type="title"/>
          </p:nvPr>
        </p:nvSpPr>
        <p:spPr>
          <a:xfrm>
            <a:off x="838200" y="808037"/>
            <a:ext cx="10515600" cy="1325563"/>
          </a:xfrm>
        </p:spPr>
        <p:txBody>
          <a:bodyPr/>
          <a:lstStyle/>
          <a:p>
            <a:r>
              <a:rPr lang="en-US" b="1" dirty="0"/>
              <a:t>Methods</a:t>
            </a:r>
            <a:br>
              <a:rPr lang="en-US" dirty="0"/>
            </a:br>
            <a:br>
              <a:rPr lang="en-US" dirty="0"/>
            </a:br>
            <a:endParaRPr lang="en-US" dirty="0"/>
          </a:p>
        </p:txBody>
      </p:sp>
      <p:sp>
        <p:nvSpPr>
          <p:cNvPr id="3" name="Text Placeholder 2">
            <a:extLst>
              <a:ext uri="{FF2B5EF4-FFF2-40B4-BE49-F238E27FC236}">
                <a16:creationId xmlns:a16="http://schemas.microsoft.com/office/drawing/2014/main" id="{FC9EEDC7-2F70-884C-861D-98C03D44AFF9}"/>
              </a:ext>
            </a:extLst>
          </p:cNvPr>
          <p:cNvSpPr>
            <a:spLocks noGrp="1"/>
          </p:cNvSpPr>
          <p:nvPr>
            <p:ph type="body" idx="1"/>
          </p:nvPr>
        </p:nvSpPr>
        <p:spPr>
          <a:xfrm>
            <a:off x="838200" y="1825625"/>
            <a:ext cx="10515600" cy="3003550"/>
          </a:xfrm>
        </p:spPr>
        <p:txBody>
          <a:bodyPr/>
          <a:lstStyle/>
          <a:p>
            <a:pPr fontAlgn="base"/>
            <a:r>
              <a:rPr lang="en-US" dirty="0"/>
              <a:t>Yard and Garden soil samples collected by community members in residential areas were analyzed by both XRF and IPC-MS </a:t>
            </a:r>
            <a:endParaRPr lang="en-US" sz="1800" dirty="0"/>
          </a:p>
          <a:p>
            <a:pPr fontAlgn="base"/>
            <a:r>
              <a:rPr lang="en-US" dirty="0"/>
              <a:t>The results of the XRF and IPC-MS were compared using:</a:t>
            </a:r>
          </a:p>
          <a:p>
            <a:pPr lvl="1" fontAlgn="base"/>
            <a:r>
              <a:rPr lang="en-US" sz="1800" dirty="0"/>
              <a:t>Data from all soil samples</a:t>
            </a:r>
          </a:p>
          <a:p>
            <a:pPr lvl="1" fontAlgn="base"/>
            <a:r>
              <a:rPr lang="en-US" sz="1800" dirty="0"/>
              <a:t>Then split into two categories: Yard and Garden Soils</a:t>
            </a:r>
            <a:endParaRPr lang="en-US" sz="2000" dirty="0"/>
          </a:p>
          <a:p>
            <a:pPr marL="114300" indent="0">
              <a:buNone/>
            </a:pPr>
            <a:endParaRPr lang="en-US" dirty="0"/>
          </a:p>
        </p:txBody>
      </p:sp>
      <p:pic>
        <p:nvPicPr>
          <p:cNvPr id="1028" name="Picture 4">
            <a:extLst>
              <a:ext uri="{FF2B5EF4-FFF2-40B4-BE49-F238E27FC236}">
                <a16:creationId xmlns:a16="http://schemas.microsoft.com/office/drawing/2014/main" id="{C7018E3E-8DA3-364C-AC41-58D5E6509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951" y="4886960"/>
            <a:ext cx="8458200" cy="2326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949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BC8B-48B2-7448-ACCE-1DFE9A50EA83}"/>
              </a:ext>
            </a:extLst>
          </p:cNvPr>
          <p:cNvSpPr>
            <a:spLocks noGrp="1"/>
          </p:cNvSpPr>
          <p:nvPr>
            <p:ph type="title"/>
          </p:nvPr>
        </p:nvSpPr>
        <p:spPr>
          <a:xfrm>
            <a:off x="838200" y="681037"/>
            <a:ext cx="10515600" cy="1325563"/>
          </a:xfrm>
        </p:spPr>
        <p:txBody>
          <a:bodyPr/>
          <a:lstStyle/>
          <a:p>
            <a:r>
              <a:rPr lang="en-US" b="1" dirty="0"/>
              <a:t>Methods</a:t>
            </a:r>
            <a:br>
              <a:rPr lang="en-US" dirty="0"/>
            </a:br>
            <a:br>
              <a:rPr lang="en-US" dirty="0"/>
            </a:br>
            <a:endParaRPr lang="en-US" dirty="0"/>
          </a:p>
        </p:txBody>
      </p:sp>
      <p:sp>
        <p:nvSpPr>
          <p:cNvPr id="3" name="Text Placeholder 2">
            <a:extLst>
              <a:ext uri="{FF2B5EF4-FFF2-40B4-BE49-F238E27FC236}">
                <a16:creationId xmlns:a16="http://schemas.microsoft.com/office/drawing/2014/main" id="{3D2926AF-F0A2-3745-81C0-6FCC95BEFB1F}"/>
              </a:ext>
            </a:extLst>
          </p:cNvPr>
          <p:cNvSpPr>
            <a:spLocks noGrp="1"/>
          </p:cNvSpPr>
          <p:nvPr>
            <p:ph type="body" idx="1"/>
          </p:nvPr>
        </p:nvSpPr>
        <p:spPr/>
        <p:txBody>
          <a:bodyPr/>
          <a:lstStyle/>
          <a:p>
            <a:pPr marL="114300" indent="0">
              <a:buNone/>
            </a:pPr>
            <a:r>
              <a:rPr lang="en-US" b="1" dirty="0"/>
              <a:t>Validation Process</a:t>
            </a:r>
            <a:endParaRPr lang="en-US" dirty="0"/>
          </a:p>
          <a:p>
            <a:pPr fontAlgn="base"/>
            <a:r>
              <a:rPr lang="en-US" dirty="0"/>
              <a:t>Five metal(loid)s of interest were analyzed</a:t>
            </a:r>
          </a:p>
          <a:p>
            <a:pPr fontAlgn="base"/>
            <a:r>
              <a:rPr lang="en-US" dirty="0"/>
              <a:t>Linear regression was used to infer relationship between XRF and ICP-MS</a:t>
            </a:r>
          </a:p>
          <a:p>
            <a:endParaRPr lang="en-US" dirty="0"/>
          </a:p>
        </p:txBody>
      </p:sp>
    </p:spTree>
    <p:extLst>
      <p:ext uri="{BB962C8B-B14F-4D97-AF65-F5344CB8AC3E}">
        <p14:creationId xmlns:p14="http://schemas.microsoft.com/office/powerpoint/2010/main" val="311400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2A05-75EC-1648-8D59-D848ADC372B8}"/>
              </a:ext>
            </a:extLst>
          </p:cNvPr>
          <p:cNvSpPr>
            <a:spLocks noGrp="1"/>
          </p:cNvSpPr>
          <p:nvPr>
            <p:ph type="title"/>
          </p:nvPr>
        </p:nvSpPr>
        <p:spPr>
          <a:xfrm>
            <a:off x="813385" y="793750"/>
            <a:ext cx="10515600" cy="1325563"/>
          </a:xfrm>
        </p:spPr>
        <p:txBody>
          <a:bodyPr/>
          <a:lstStyle/>
          <a:p>
            <a:r>
              <a:rPr lang="en-US" b="1" dirty="0"/>
              <a:t>Methods</a:t>
            </a:r>
            <a:br>
              <a:rPr lang="en-US" b="1" dirty="0"/>
            </a:br>
            <a:r>
              <a:rPr lang="en-US" b="1" dirty="0"/>
              <a:t>Soil Sample Preparation &amp; Analyses</a:t>
            </a:r>
            <a:br>
              <a:rPr lang="en-US" b="1" dirty="0"/>
            </a:br>
            <a:r>
              <a:rPr lang="en-US" dirty="0"/>
              <a:t>All soils were Air-dried, sieved and ball milled</a:t>
            </a:r>
            <a:br>
              <a:rPr lang="en-US" dirty="0"/>
            </a:br>
            <a:endParaRPr lang="en-US" dirty="0"/>
          </a:p>
        </p:txBody>
      </p:sp>
      <p:sp>
        <p:nvSpPr>
          <p:cNvPr id="3" name="Text Placeholder 2">
            <a:extLst>
              <a:ext uri="{FF2B5EF4-FFF2-40B4-BE49-F238E27FC236}">
                <a16:creationId xmlns:a16="http://schemas.microsoft.com/office/drawing/2014/main" id="{FF9F226D-7C97-AA4A-BDAA-64F726183686}"/>
              </a:ext>
            </a:extLst>
          </p:cNvPr>
          <p:cNvSpPr>
            <a:spLocks noGrp="1"/>
          </p:cNvSpPr>
          <p:nvPr>
            <p:ph type="body" idx="1"/>
          </p:nvPr>
        </p:nvSpPr>
        <p:spPr>
          <a:xfrm>
            <a:off x="813385" y="2119313"/>
            <a:ext cx="4673015" cy="4351338"/>
          </a:xfrm>
        </p:spPr>
        <p:txBody>
          <a:bodyPr/>
          <a:lstStyle/>
          <a:p>
            <a:r>
              <a:rPr lang="en-US" b="1" dirty="0"/>
              <a:t>ICP-MS</a:t>
            </a:r>
            <a:endParaRPr lang="en-US" dirty="0"/>
          </a:p>
          <a:p>
            <a:pPr fontAlgn="base"/>
            <a:r>
              <a:rPr lang="en-US" dirty="0"/>
              <a:t>Acid digestion</a:t>
            </a:r>
          </a:p>
          <a:p>
            <a:pPr fontAlgn="base"/>
            <a:r>
              <a:rPr lang="en-US" dirty="0"/>
              <a:t>ICP-MS mass spec analysis was done </a:t>
            </a:r>
          </a:p>
          <a:p>
            <a:endParaRPr lang="en-US" dirty="0"/>
          </a:p>
        </p:txBody>
      </p:sp>
      <p:sp>
        <p:nvSpPr>
          <p:cNvPr id="5" name="TextBox 4">
            <a:extLst>
              <a:ext uri="{FF2B5EF4-FFF2-40B4-BE49-F238E27FC236}">
                <a16:creationId xmlns:a16="http://schemas.microsoft.com/office/drawing/2014/main" id="{284E02F6-04EF-254D-8E74-826CE3E68486}"/>
              </a:ext>
            </a:extLst>
          </p:cNvPr>
          <p:cNvSpPr txBox="1"/>
          <p:nvPr/>
        </p:nvSpPr>
        <p:spPr>
          <a:xfrm>
            <a:off x="6686550" y="2271713"/>
            <a:ext cx="4972050" cy="2246769"/>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Calibri" panose="020F0502020204030204" pitchFamily="34" charset="0"/>
                <a:cs typeface="Calibri" panose="020F0502020204030204" pitchFamily="34" charset="0"/>
              </a:rPr>
              <a:t>XRF</a:t>
            </a:r>
            <a:endParaRPr lang="en-US" sz="2800" dirty="0">
              <a:latin typeface="Calibri" panose="020F0502020204030204" pitchFamily="34" charset="0"/>
              <a:cs typeface="Calibri" panose="020F0502020204030204" pitchFamily="34" charset="0"/>
            </a:endParaRPr>
          </a:p>
          <a:p>
            <a:pPr marL="457200" indent="-457200" fontAlgn="base">
              <a:buFont typeface="Arial" panose="020B0604020202020204" pitchFamily="34" charset="0"/>
              <a:buChar char="•"/>
            </a:pPr>
            <a:r>
              <a:rPr lang="en-US" sz="2800" dirty="0">
                <a:latin typeface="Calibri" panose="020F0502020204030204" pitchFamily="34" charset="0"/>
                <a:cs typeface="Calibri" panose="020F0502020204030204" pitchFamily="34" charset="0"/>
              </a:rPr>
              <a:t>Scans were done with samples being one inch thick</a:t>
            </a:r>
          </a:p>
          <a:p>
            <a:pPr marL="457200" indent="-457200" fontAlgn="base">
              <a:buFont typeface="Arial" panose="020B0604020202020204" pitchFamily="34" charset="0"/>
              <a:buChar char="•"/>
            </a:pPr>
            <a:r>
              <a:rPr lang="en-US" sz="2800" dirty="0">
                <a:latin typeface="Calibri" panose="020F0502020204030204" pitchFamily="34" charset="0"/>
                <a:cs typeface="Calibri" panose="020F0502020204030204" pitchFamily="34" charset="0"/>
              </a:rPr>
              <a:t>Each sample was scanned three times.</a:t>
            </a:r>
          </a:p>
        </p:txBody>
      </p:sp>
    </p:spTree>
    <p:extLst>
      <p:ext uri="{BB962C8B-B14F-4D97-AF65-F5344CB8AC3E}">
        <p14:creationId xmlns:p14="http://schemas.microsoft.com/office/powerpoint/2010/main" val="91137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4" name="Picture 3">
            <a:extLst>
              <a:ext uri="{FF2B5EF4-FFF2-40B4-BE49-F238E27FC236}">
                <a16:creationId xmlns:a16="http://schemas.microsoft.com/office/drawing/2014/main" id="{4587D68D-C195-B447-9C27-23B0B1ADD60E}"/>
              </a:ext>
            </a:extLst>
          </p:cNvPr>
          <p:cNvPicPr>
            <a:picLocks noChangeAspect="1"/>
          </p:cNvPicPr>
          <p:nvPr/>
        </p:nvPicPr>
        <p:blipFill>
          <a:blip r:embed="rId3"/>
          <a:stretch>
            <a:fillRect/>
          </a:stretch>
        </p:blipFill>
        <p:spPr>
          <a:xfrm>
            <a:off x="0" y="1329074"/>
            <a:ext cx="6543675" cy="3649666"/>
          </a:xfrm>
          <a:prstGeom prst="rect">
            <a:avLst/>
          </a:prstGeom>
        </p:spPr>
      </p:pic>
      <p:pic>
        <p:nvPicPr>
          <p:cNvPr id="7" name="Picture 6">
            <a:extLst>
              <a:ext uri="{FF2B5EF4-FFF2-40B4-BE49-F238E27FC236}">
                <a16:creationId xmlns:a16="http://schemas.microsoft.com/office/drawing/2014/main" id="{8FFE0CA5-C095-124F-A8E5-F781997C5CE6}"/>
              </a:ext>
            </a:extLst>
          </p:cNvPr>
          <p:cNvPicPr>
            <a:picLocks noChangeAspect="1"/>
          </p:cNvPicPr>
          <p:nvPr/>
        </p:nvPicPr>
        <p:blipFill>
          <a:blip r:embed="rId4"/>
          <a:stretch>
            <a:fillRect/>
          </a:stretch>
        </p:blipFill>
        <p:spPr>
          <a:xfrm>
            <a:off x="6543675" y="3429000"/>
            <a:ext cx="5648325" cy="3395004"/>
          </a:xfrm>
          <a:prstGeom prst="rect">
            <a:avLst/>
          </a:prstGeom>
        </p:spPr>
      </p:pic>
      <p:pic>
        <p:nvPicPr>
          <p:cNvPr id="8" name="Picture 7">
            <a:extLst>
              <a:ext uri="{FF2B5EF4-FFF2-40B4-BE49-F238E27FC236}">
                <a16:creationId xmlns:a16="http://schemas.microsoft.com/office/drawing/2014/main" id="{EA5C90CD-A0F3-2A47-AC82-8815ABD727C1}"/>
              </a:ext>
            </a:extLst>
          </p:cNvPr>
          <p:cNvPicPr>
            <a:picLocks noChangeAspect="1"/>
          </p:cNvPicPr>
          <p:nvPr/>
        </p:nvPicPr>
        <p:blipFill>
          <a:blip r:embed="rId5"/>
          <a:stretch>
            <a:fillRect/>
          </a:stretch>
        </p:blipFill>
        <p:spPr>
          <a:xfrm>
            <a:off x="6543673" y="0"/>
            <a:ext cx="5648327" cy="3395005"/>
          </a:xfrm>
          <a:prstGeom prst="rect">
            <a:avLst/>
          </a:prstGeom>
        </p:spPr>
      </p:pic>
      <p:sp>
        <p:nvSpPr>
          <p:cNvPr id="9" name="TextBox 8">
            <a:extLst>
              <a:ext uri="{FF2B5EF4-FFF2-40B4-BE49-F238E27FC236}">
                <a16:creationId xmlns:a16="http://schemas.microsoft.com/office/drawing/2014/main" id="{6ABB7CE0-481B-EA46-B97C-A353E4BE6D78}"/>
              </a:ext>
            </a:extLst>
          </p:cNvPr>
          <p:cNvSpPr txBox="1"/>
          <p:nvPr/>
        </p:nvSpPr>
        <p:spPr>
          <a:xfrm>
            <a:off x="1314450" y="1985963"/>
            <a:ext cx="1385888" cy="369332"/>
          </a:xfrm>
          <a:prstGeom prst="rect">
            <a:avLst/>
          </a:prstGeom>
          <a:noFill/>
        </p:spPr>
        <p:txBody>
          <a:bodyPr wrap="square" rtlCol="0">
            <a:spAutoFit/>
          </a:bodyPr>
          <a:lstStyle/>
          <a:p>
            <a:r>
              <a:rPr lang="en-US" sz="1800" dirty="0"/>
              <a:t>n=124</a:t>
            </a:r>
          </a:p>
        </p:txBody>
      </p:sp>
      <p:sp>
        <p:nvSpPr>
          <p:cNvPr id="10" name="TextBox 9">
            <a:extLst>
              <a:ext uri="{FF2B5EF4-FFF2-40B4-BE49-F238E27FC236}">
                <a16:creationId xmlns:a16="http://schemas.microsoft.com/office/drawing/2014/main" id="{EA56C54C-24EF-A34E-8A1C-61BEDE7089EA}"/>
              </a:ext>
            </a:extLst>
          </p:cNvPr>
          <p:cNvSpPr txBox="1"/>
          <p:nvPr/>
        </p:nvSpPr>
        <p:spPr>
          <a:xfrm>
            <a:off x="7729537" y="800100"/>
            <a:ext cx="1285875" cy="369332"/>
          </a:xfrm>
          <a:prstGeom prst="rect">
            <a:avLst/>
          </a:prstGeom>
          <a:noFill/>
        </p:spPr>
        <p:txBody>
          <a:bodyPr wrap="square" rtlCol="0">
            <a:spAutoFit/>
          </a:bodyPr>
          <a:lstStyle/>
          <a:p>
            <a:r>
              <a:rPr lang="en-US" sz="1800" dirty="0"/>
              <a:t>n=63</a:t>
            </a:r>
          </a:p>
        </p:txBody>
      </p:sp>
      <p:sp>
        <p:nvSpPr>
          <p:cNvPr id="11" name="TextBox 10">
            <a:extLst>
              <a:ext uri="{FF2B5EF4-FFF2-40B4-BE49-F238E27FC236}">
                <a16:creationId xmlns:a16="http://schemas.microsoft.com/office/drawing/2014/main" id="{C2005499-524F-6B48-875D-B1571C891BC9}"/>
              </a:ext>
            </a:extLst>
          </p:cNvPr>
          <p:cNvSpPr txBox="1"/>
          <p:nvPr/>
        </p:nvSpPr>
        <p:spPr>
          <a:xfrm>
            <a:off x="7829550" y="4314825"/>
            <a:ext cx="1042988" cy="369332"/>
          </a:xfrm>
          <a:prstGeom prst="rect">
            <a:avLst/>
          </a:prstGeom>
          <a:noFill/>
        </p:spPr>
        <p:txBody>
          <a:bodyPr wrap="square" rtlCol="0">
            <a:spAutoFit/>
          </a:bodyPr>
          <a:lstStyle/>
          <a:p>
            <a:r>
              <a:rPr lang="en-US" sz="1800" dirty="0"/>
              <a:t>n=57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6" name="Picture 5">
            <a:extLst>
              <a:ext uri="{FF2B5EF4-FFF2-40B4-BE49-F238E27FC236}">
                <a16:creationId xmlns:a16="http://schemas.microsoft.com/office/drawing/2014/main" id="{7583E859-DE68-CD43-8D9B-E0F6CE9A600C}"/>
              </a:ext>
            </a:extLst>
          </p:cNvPr>
          <p:cNvPicPr>
            <a:picLocks noChangeAspect="1"/>
          </p:cNvPicPr>
          <p:nvPr/>
        </p:nvPicPr>
        <p:blipFill>
          <a:blip r:embed="rId3"/>
          <a:stretch>
            <a:fillRect/>
          </a:stretch>
        </p:blipFill>
        <p:spPr>
          <a:xfrm>
            <a:off x="6487115" y="0"/>
            <a:ext cx="5704885" cy="3429000"/>
          </a:xfrm>
          <a:prstGeom prst="rect">
            <a:avLst/>
          </a:prstGeom>
        </p:spPr>
      </p:pic>
      <p:pic>
        <p:nvPicPr>
          <p:cNvPr id="7" name="Picture 6">
            <a:extLst>
              <a:ext uri="{FF2B5EF4-FFF2-40B4-BE49-F238E27FC236}">
                <a16:creationId xmlns:a16="http://schemas.microsoft.com/office/drawing/2014/main" id="{8F94903B-BC5B-454B-9999-9D258118FD73}"/>
              </a:ext>
            </a:extLst>
          </p:cNvPr>
          <p:cNvPicPr>
            <a:picLocks noChangeAspect="1"/>
          </p:cNvPicPr>
          <p:nvPr/>
        </p:nvPicPr>
        <p:blipFill>
          <a:blip r:embed="rId4"/>
          <a:stretch>
            <a:fillRect/>
          </a:stretch>
        </p:blipFill>
        <p:spPr>
          <a:xfrm>
            <a:off x="0" y="1567064"/>
            <a:ext cx="6475878" cy="3911259"/>
          </a:xfrm>
          <a:prstGeom prst="rect">
            <a:avLst/>
          </a:prstGeom>
        </p:spPr>
      </p:pic>
      <p:pic>
        <p:nvPicPr>
          <p:cNvPr id="8" name="Picture 7">
            <a:extLst>
              <a:ext uri="{FF2B5EF4-FFF2-40B4-BE49-F238E27FC236}">
                <a16:creationId xmlns:a16="http://schemas.microsoft.com/office/drawing/2014/main" id="{B5392804-F3E4-1C41-81C6-C7738F928743}"/>
              </a:ext>
            </a:extLst>
          </p:cNvPr>
          <p:cNvPicPr>
            <a:picLocks noChangeAspect="1"/>
          </p:cNvPicPr>
          <p:nvPr/>
        </p:nvPicPr>
        <p:blipFill>
          <a:blip r:embed="rId5"/>
          <a:stretch>
            <a:fillRect/>
          </a:stretch>
        </p:blipFill>
        <p:spPr>
          <a:xfrm>
            <a:off x="6487115" y="3429000"/>
            <a:ext cx="5693648" cy="3422246"/>
          </a:xfrm>
          <a:prstGeom prst="rect">
            <a:avLst/>
          </a:prstGeom>
        </p:spPr>
      </p:pic>
      <p:sp>
        <p:nvSpPr>
          <p:cNvPr id="9" name="TextBox 8">
            <a:extLst>
              <a:ext uri="{FF2B5EF4-FFF2-40B4-BE49-F238E27FC236}">
                <a16:creationId xmlns:a16="http://schemas.microsoft.com/office/drawing/2014/main" id="{6667CDA1-7A1F-5E4C-8B7B-B6B41B6AAA27}"/>
              </a:ext>
            </a:extLst>
          </p:cNvPr>
          <p:cNvSpPr txBox="1"/>
          <p:nvPr/>
        </p:nvSpPr>
        <p:spPr>
          <a:xfrm>
            <a:off x="1314449" y="2414588"/>
            <a:ext cx="1057276" cy="369332"/>
          </a:xfrm>
          <a:prstGeom prst="rect">
            <a:avLst/>
          </a:prstGeom>
          <a:noFill/>
        </p:spPr>
        <p:txBody>
          <a:bodyPr wrap="square" rtlCol="0">
            <a:spAutoFit/>
          </a:bodyPr>
          <a:lstStyle/>
          <a:p>
            <a:r>
              <a:rPr lang="en-US" sz="1800" dirty="0"/>
              <a:t>n=104</a:t>
            </a:r>
          </a:p>
        </p:txBody>
      </p:sp>
      <p:sp>
        <p:nvSpPr>
          <p:cNvPr id="11" name="TextBox 10">
            <a:extLst>
              <a:ext uri="{FF2B5EF4-FFF2-40B4-BE49-F238E27FC236}">
                <a16:creationId xmlns:a16="http://schemas.microsoft.com/office/drawing/2014/main" id="{945E3C29-1DEB-E043-83FD-5558F10C13F4}"/>
              </a:ext>
            </a:extLst>
          </p:cNvPr>
          <p:cNvSpPr txBox="1"/>
          <p:nvPr/>
        </p:nvSpPr>
        <p:spPr>
          <a:xfrm>
            <a:off x="7643813" y="714375"/>
            <a:ext cx="1014412" cy="369332"/>
          </a:xfrm>
          <a:prstGeom prst="rect">
            <a:avLst/>
          </a:prstGeom>
          <a:noFill/>
        </p:spPr>
        <p:txBody>
          <a:bodyPr wrap="square" rtlCol="0">
            <a:spAutoFit/>
          </a:bodyPr>
          <a:lstStyle/>
          <a:p>
            <a:r>
              <a:rPr lang="en-US" sz="1800" dirty="0"/>
              <a:t>n=49</a:t>
            </a:r>
          </a:p>
        </p:txBody>
      </p:sp>
      <p:sp>
        <p:nvSpPr>
          <p:cNvPr id="12" name="TextBox 11">
            <a:extLst>
              <a:ext uri="{FF2B5EF4-FFF2-40B4-BE49-F238E27FC236}">
                <a16:creationId xmlns:a16="http://schemas.microsoft.com/office/drawing/2014/main" id="{F4D53AF2-E210-DA44-B9C6-195471B9F69C}"/>
              </a:ext>
            </a:extLst>
          </p:cNvPr>
          <p:cNvSpPr txBox="1"/>
          <p:nvPr/>
        </p:nvSpPr>
        <p:spPr>
          <a:xfrm>
            <a:off x="7629525" y="4143375"/>
            <a:ext cx="1028700" cy="369332"/>
          </a:xfrm>
          <a:prstGeom prst="rect">
            <a:avLst/>
          </a:prstGeom>
          <a:noFill/>
        </p:spPr>
        <p:txBody>
          <a:bodyPr wrap="square" rtlCol="0">
            <a:spAutoFit/>
          </a:bodyPr>
          <a:lstStyle/>
          <a:p>
            <a:r>
              <a:rPr lang="en-US" sz="1800" dirty="0"/>
              <a:t>n=51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2" name="Picture 1">
            <a:extLst>
              <a:ext uri="{FF2B5EF4-FFF2-40B4-BE49-F238E27FC236}">
                <a16:creationId xmlns:a16="http://schemas.microsoft.com/office/drawing/2014/main" id="{06690E53-0E41-0945-AD44-B24B6F6924BD}"/>
              </a:ext>
            </a:extLst>
          </p:cNvPr>
          <p:cNvPicPr>
            <a:picLocks noChangeAspect="1"/>
          </p:cNvPicPr>
          <p:nvPr/>
        </p:nvPicPr>
        <p:blipFill>
          <a:blip r:embed="rId3"/>
          <a:stretch>
            <a:fillRect/>
          </a:stretch>
        </p:blipFill>
        <p:spPr>
          <a:xfrm>
            <a:off x="0" y="1428428"/>
            <a:ext cx="6572250" cy="3950341"/>
          </a:xfrm>
          <a:prstGeom prst="rect">
            <a:avLst/>
          </a:prstGeom>
        </p:spPr>
      </p:pic>
      <p:pic>
        <p:nvPicPr>
          <p:cNvPr id="3" name="Picture 2">
            <a:extLst>
              <a:ext uri="{FF2B5EF4-FFF2-40B4-BE49-F238E27FC236}">
                <a16:creationId xmlns:a16="http://schemas.microsoft.com/office/drawing/2014/main" id="{474B71A6-AE96-6549-85E3-10788CDAE627}"/>
              </a:ext>
            </a:extLst>
          </p:cNvPr>
          <p:cNvPicPr>
            <a:picLocks noChangeAspect="1"/>
          </p:cNvPicPr>
          <p:nvPr/>
        </p:nvPicPr>
        <p:blipFill>
          <a:blip r:embed="rId4"/>
          <a:stretch>
            <a:fillRect/>
          </a:stretch>
        </p:blipFill>
        <p:spPr>
          <a:xfrm>
            <a:off x="6572250" y="25771"/>
            <a:ext cx="5619750" cy="3377828"/>
          </a:xfrm>
          <a:prstGeom prst="rect">
            <a:avLst/>
          </a:prstGeom>
        </p:spPr>
      </p:pic>
      <p:pic>
        <p:nvPicPr>
          <p:cNvPr id="4" name="Picture 3">
            <a:extLst>
              <a:ext uri="{FF2B5EF4-FFF2-40B4-BE49-F238E27FC236}">
                <a16:creationId xmlns:a16="http://schemas.microsoft.com/office/drawing/2014/main" id="{C5DD7333-7B5B-EB43-9809-4B9FD4D8EAE4}"/>
              </a:ext>
            </a:extLst>
          </p:cNvPr>
          <p:cNvPicPr>
            <a:picLocks noChangeAspect="1"/>
          </p:cNvPicPr>
          <p:nvPr/>
        </p:nvPicPr>
        <p:blipFill>
          <a:blip r:embed="rId5"/>
          <a:stretch>
            <a:fillRect/>
          </a:stretch>
        </p:blipFill>
        <p:spPr>
          <a:xfrm>
            <a:off x="6572250" y="3403599"/>
            <a:ext cx="5619750" cy="3377828"/>
          </a:xfrm>
          <a:prstGeom prst="rect">
            <a:avLst/>
          </a:prstGeom>
        </p:spPr>
      </p:pic>
      <p:sp>
        <p:nvSpPr>
          <p:cNvPr id="10" name="TextBox 9">
            <a:extLst>
              <a:ext uri="{FF2B5EF4-FFF2-40B4-BE49-F238E27FC236}">
                <a16:creationId xmlns:a16="http://schemas.microsoft.com/office/drawing/2014/main" id="{66929D9D-2908-3E48-A505-1724F4A9C574}"/>
              </a:ext>
            </a:extLst>
          </p:cNvPr>
          <p:cNvSpPr txBox="1"/>
          <p:nvPr/>
        </p:nvSpPr>
        <p:spPr>
          <a:xfrm>
            <a:off x="1314450" y="2200276"/>
            <a:ext cx="914400" cy="369332"/>
          </a:xfrm>
          <a:prstGeom prst="rect">
            <a:avLst/>
          </a:prstGeom>
          <a:noFill/>
        </p:spPr>
        <p:txBody>
          <a:bodyPr wrap="square" rtlCol="0">
            <a:spAutoFit/>
          </a:bodyPr>
          <a:lstStyle/>
          <a:p>
            <a:r>
              <a:rPr lang="en-US" sz="1800" dirty="0"/>
              <a:t>n=124</a:t>
            </a:r>
          </a:p>
        </p:txBody>
      </p:sp>
      <p:sp>
        <p:nvSpPr>
          <p:cNvPr id="11" name="TextBox 10">
            <a:extLst>
              <a:ext uri="{FF2B5EF4-FFF2-40B4-BE49-F238E27FC236}">
                <a16:creationId xmlns:a16="http://schemas.microsoft.com/office/drawing/2014/main" id="{975EE262-E9B6-A243-8690-693C37441E78}"/>
              </a:ext>
            </a:extLst>
          </p:cNvPr>
          <p:cNvSpPr txBox="1"/>
          <p:nvPr/>
        </p:nvSpPr>
        <p:spPr>
          <a:xfrm>
            <a:off x="7800975" y="714375"/>
            <a:ext cx="1028700" cy="369332"/>
          </a:xfrm>
          <a:prstGeom prst="rect">
            <a:avLst/>
          </a:prstGeom>
          <a:noFill/>
        </p:spPr>
        <p:txBody>
          <a:bodyPr wrap="square" rtlCol="0">
            <a:spAutoFit/>
          </a:bodyPr>
          <a:lstStyle/>
          <a:p>
            <a:r>
              <a:rPr lang="en-US" sz="1800" dirty="0"/>
              <a:t>n=63</a:t>
            </a:r>
          </a:p>
        </p:txBody>
      </p:sp>
      <p:sp>
        <p:nvSpPr>
          <p:cNvPr id="12" name="TextBox 11">
            <a:extLst>
              <a:ext uri="{FF2B5EF4-FFF2-40B4-BE49-F238E27FC236}">
                <a16:creationId xmlns:a16="http://schemas.microsoft.com/office/drawing/2014/main" id="{C525F90F-5723-4547-A859-2B782C09B685}"/>
              </a:ext>
            </a:extLst>
          </p:cNvPr>
          <p:cNvSpPr txBox="1"/>
          <p:nvPr/>
        </p:nvSpPr>
        <p:spPr>
          <a:xfrm>
            <a:off x="7800975" y="4237295"/>
            <a:ext cx="885825" cy="369332"/>
          </a:xfrm>
          <a:prstGeom prst="rect">
            <a:avLst/>
          </a:prstGeom>
          <a:noFill/>
        </p:spPr>
        <p:txBody>
          <a:bodyPr wrap="square" rtlCol="0">
            <a:spAutoFit/>
          </a:bodyPr>
          <a:lstStyle/>
          <a:p>
            <a:r>
              <a:rPr lang="en-US" sz="1800" dirty="0"/>
              <a:t>n=57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5" name="Picture 4">
            <a:extLst>
              <a:ext uri="{FF2B5EF4-FFF2-40B4-BE49-F238E27FC236}">
                <a16:creationId xmlns:a16="http://schemas.microsoft.com/office/drawing/2014/main" id="{6E9FACE8-FE0D-C84C-8B4E-B57F27F6E9EE}"/>
              </a:ext>
            </a:extLst>
          </p:cNvPr>
          <p:cNvPicPr>
            <a:picLocks noChangeAspect="1"/>
          </p:cNvPicPr>
          <p:nvPr/>
        </p:nvPicPr>
        <p:blipFill>
          <a:blip r:embed="rId3"/>
          <a:stretch>
            <a:fillRect/>
          </a:stretch>
        </p:blipFill>
        <p:spPr>
          <a:xfrm>
            <a:off x="-36788" y="1528646"/>
            <a:ext cx="6553391" cy="3842826"/>
          </a:xfrm>
          <a:prstGeom prst="rect">
            <a:avLst/>
          </a:prstGeom>
        </p:spPr>
      </p:pic>
      <p:pic>
        <p:nvPicPr>
          <p:cNvPr id="6" name="Picture 5">
            <a:extLst>
              <a:ext uri="{FF2B5EF4-FFF2-40B4-BE49-F238E27FC236}">
                <a16:creationId xmlns:a16="http://schemas.microsoft.com/office/drawing/2014/main" id="{D0D73972-32E4-0244-A73E-F07EA7B77F4A}"/>
              </a:ext>
            </a:extLst>
          </p:cNvPr>
          <p:cNvPicPr>
            <a:picLocks noChangeAspect="1"/>
          </p:cNvPicPr>
          <p:nvPr/>
        </p:nvPicPr>
        <p:blipFill>
          <a:blip r:embed="rId4"/>
          <a:stretch>
            <a:fillRect/>
          </a:stretch>
        </p:blipFill>
        <p:spPr>
          <a:xfrm>
            <a:off x="6516604" y="17725"/>
            <a:ext cx="5675395" cy="3432334"/>
          </a:xfrm>
          <a:prstGeom prst="rect">
            <a:avLst/>
          </a:prstGeom>
        </p:spPr>
      </p:pic>
      <p:pic>
        <p:nvPicPr>
          <p:cNvPr id="7" name="Picture 6">
            <a:extLst>
              <a:ext uri="{FF2B5EF4-FFF2-40B4-BE49-F238E27FC236}">
                <a16:creationId xmlns:a16="http://schemas.microsoft.com/office/drawing/2014/main" id="{DB3BE56A-DD0F-864E-86C8-69014604FE2F}"/>
              </a:ext>
            </a:extLst>
          </p:cNvPr>
          <p:cNvPicPr>
            <a:picLocks noChangeAspect="1"/>
          </p:cNvPicPr>
          <p:nvPr/>
        </p:nvPicPr>
        <p:blipFill>
          <a:blip r:embed="rId5"/>
          <a:stretch>
            <a:fillRect/>
          </a:stretch>
        </p:blipFill>
        <p:spPr>
          <a:xfrm>
            <a:off x="6516605" y="3450059"/>
            <a:ext cx="5675395" cy="3411275"/>
          </a:xfrm>
          <a:prstGeom prst="rect">
            <a:avLst/>
          </a:prstGeom>
        </p:spPr>
      </p:pic>
      <p:sp>
        <p:nvSpPr>
          <p:cNvPr id="8" name="TextBox 7">
            <a:extLst>
              <a:ext uri="{FF2B5EF4-FFF2-40B4-BE49-F238E27FC236}">
                <a16:creationId xmlns:a16="http://schemas.microsoft.com/office/drawing/2014/main" id="{C4A64363-A4AC-3C4C-8756-26E9BB5DC48D}"/>
              </a:ext>
            </a:extLst>
          </p:cNvPr>
          <p:cNvSpPr txBox="1"/>
          <p:nvPr/>
        </p:nvSpPr>
        <p:spPr>
          <a:xfrm>
            <a:off x="1171575" y="2300288"/>
            <a:ext cx="1014413" cy="369332"/>
          </a:xfrm>
          <a:prstGeom prst="rect">
            <a:avLst/>
          </a:prstGeom>
          <a:noFill/>
        </p:spPr>
        <p:txBody>
          <a:bodyPr wrap="square" rtlCol="0">
            <a:spAutoFit/>
          </a:bodyPr>
          <a:lstStyle/>
          <a:p>
            <a:r>
              <a:rPr lang="en-US" sz="1800" dirty="0"/>
              <a:t>n=93</a:t>
            </a:r>
          </a:p>
        </p:txBody>
      </p:sp>
      <p:sp>
        <p:nvSpPr>
          <p:cNvPr id="9" name="TextBox 8">
            <a:extLst>
              <a:ext uri="{FF2B5EF4-FFF2-40B4-BE49-F238E27FC236}">
                <a16:creationId xmlns:a16="http://schemas.microsoft.com/office/drawing/2014/main" id="{F6872CC6-4C37-DE40-8593-E3AE4B503287}"/>
              </a:ext>
            </a:extLst>
          </p:cNvPr>
          <p:cNvSpPr txBox="1"/>
          <p:nvPr/>
        </p:nvSpPr>
        <p:spPr>
          <a:xfrm>
            <a:off x="7729538" y="728663"/>
            <a:ext cx="971550" cy="369332"/>
          </a:xfrm>
          <a:prstGeom prst="rect">
            <a:avLst/>
          </a:prstGeom>
          <a:noFill/>
        </p:spPr>
        <p:txBody>
          <a:bodyPr wrap="square" rtlCol="0">
            <a:spAutoFit/>
          </a:bodyPr>
          <a:lstStyle/>
          <a:p>
            <a:r>
              <a:rPr lang="en-US" sz="1800" dirty="0"/>
              <a:t>n=40</a:t>
            </a:r>
          </a:p>
        </p:txBody>
      </p:sp>
      <p:sp>
        <p:nvSpPr>
          <p:cNvPr id="10" name="TextBox 9">
            <a:extLst>
              <a:ext uri="{FF2B5EF4-FFF2-40B4-BE49-F238E27FC236}">
                <a16:creationId xmlns:a16="http://schemas.microsoft.com/office/drawing/2014/main" id="{04C04357-1096-734F-BBD3-643074E38D2B}"/>
              </a:ext>
            </a:extLst>
          </p:cNvPr>
          <p:cNvSpPr txBox="1"/>
          <p:nvPr/>
        </p:nvSpPr>
        <p:spPr>
          <a:xfrm>
            <a:off x="7443788" y="4086225"/>
            <a:ext cx="928687" cy="369332"/>
          </a:xfrm>
          <a:prstGeom prst="rect">
            <a:avLst/>
          </a:prstGeom>
          <a:noFill/>
        </p:spPr>
        <p:txBody>
          <a:bodyPr wrap="square" rtlCol="0">
            <a:spAutoFit/>
          </a:bodyPr>
          <a:lstStyle/>
          <a:p>
            <a:r>
              <a:rPr lang="en-US" sz="1800" dirty="0"/>
              <a:t>n=49</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14133</TotalTime>
  <Words>509</Words>
  <Application>Microsoft Macintosh PowerPoint</Application>
  <PresentationFormat>Widescreen</PresentationFormat>
  <Paragraphs>56</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Candara</vt:lpstr>
      <vt:lpstr>Calibri</vt:lpstr>
      <vt:lpstr>Arial</vt:lpstr>
      <vt:lpstr>Office Theme</vt:lpstr>
      <vt:lpstr>Comparing a Field (XRF) versus a Laboratory Method (ICP-MS) to Quantify four metals in Arizona Residential Soils</vt:lpstr>
      <vt:lpstr>Introduction</vt:lpstr>
      <vt:lpstr>Methods  </vt:lpstr>
      <vt:lpstr>Methods  </vt:lpstr>
      <vt:lpstr>Methods Soil Sample Preparation &amp; Analyses All soils were Air-dried, sieved and ball milled </vt:lpstr>
      <vt:lpstr>PowerPoint Presentation</vt:lpstr>
      <vt:lpstr>PowerPoint Presentation</vt:lpstr>
      <vt:lpstr>PowerPoint Presentation</vt:lpstr>
      <vt:lpstr>PowerPoint Presentation</vt:lpstr>
      <vt:lpstr>Results</vt:lpstr>
      <vt:lpstr>Conclusions</vt:lpstr>
      <vt:lpstr>Additional Notes.</vt:lpstr>
      <vt:lpstr>Next Steps</vt:lpstr>
      <vt:lpstr>Thank you very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a Field (XRF) versus a Laboratory Method (ICP-MS) to Quantify four metals in Arizona Residential Soils</dc:title>
  <cp:lastModifiedBy>Segapeli, Allison Jane - (ajsegapeli)</cp:lastModifiedBy>
  <cp:revision>18</cp:revision>
  <dcterms:modified xsi:type="dcterms:W3CDTF">2020-04-13T23:59:34Z</dcterms:modified>
</cp:coreProperties>
</file>